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  <p:sldMasterId id="2147483672" r:id="rId2"/>
  </p:sldMasterIdLst>
  <p:sldIdLst>
    <p:sldId id="645" r:id="rId3"/>
    <p:sldId id="600" r:id="rId4"/>
    <p:sldId id="263" r:id="rId5"/>
    <p:sldId id="601" r:id="rId6"/>
    <p:sldId id="603" r:id="rId7"/>
    <p:sldId id="682" r:id="rId8"/>
    <p:sldId id="680" r:id="rId9"/>
    <p:sldId id="681" r:id="rId10"/>
    <p:sldId id="261" r:id="rId11"/>
  </p:sldIdLst>
  <p:sldSz cx="12192000" cy="6858000"/>
  <p:notesSz cx="6858000" cy="9144000"/>
  <p:defaultTextStyle>
    <a:defPPr>
      <a:defRPr lang="pt-BR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 useTimings="0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0662" autoAdjust="0"/>
    <p:restoredTop sz="0" autoAdjust="0"/>
  </p:normalViewPr>
  <p:slideViewPr>
    <p:cSldViewPr snapToGrid="0">
      <p:cViewPr>
        <p:scale>
          <a:sx n="62" d="100"/>
          <a:sy n="62" d="100"/>
        </p:scale>
        <p:origin x="828" y="216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viewProps" Target="viewProps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5" Type="http://schemas.openxmlformats.org/officeDocument/2006/relationships/slide" Target="slides/slide3.xml"/><Relationship Id="rId15" Type="http://schemas.openxmlformats.org/officeDocument/2006/relationships/tableStyles" Target="tableStyles.xml"/><Relationship Id="rId10" Type="http://schemas.openxmlformats.org/officeDocument/2006/relationships/slide" Target="slides/slide8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1007533" y="0"/>
            <a:ext cx="7934348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8" name="Rectangle 7"/>
          <p:cNvSpPr/>
          <p:nvPr/>
        </p:nvSpPr>
        <p:spPr>
          <a:xfrm>
            <a:off x="8941881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611808" y="3428998"/>
            <a:ext cx="5518066" cy="2268559"/>
          </a:xfrm>
        </p:spPr>
        <p:txBody>
          <a:bodyPr anchor="t">
            <a:normAutofit/>
          </a:bodyPr>
          <a:lstStyle>
            <a:lvl1pPr algn="r">
              <a:defRPr sz="60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772274" y="2268786"/>
            <a:ext cx="5357600" cy="1160213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 b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AB3A824-1A51-4B26-AD58-A6D8E14F6C0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 rIns="45720"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2191282" y="3262852"/>
            <a:ext cx="41563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24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24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84777878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ectangle 1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5" name="Rectangle 1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>
            <a:off x="2194236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4091" cy="1077229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857E33E-8B18-4087-B112-809917729534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48810335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ectangle 1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6" name="Rectangle 1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TextBox 8"/>
          <p:cNvSpPr txBox="1"/>
          <p:nvPr/>
        </p:nvSpPr>
        <p:spPr>
          <a:xfrm rot="5400000">
            <a:off x="10337141" y="416061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239380" y="805818"/>
            <a:ext cx="1326519" cy="5244126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2608751" y="970410"/>
            <a:ext cx="6466903" cy="5079534"/>
          </a:xfrm>
        </p:spPr>
        <p:txBody>
          <a:bodyPr vert="eaVer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3FFE419-2371-464F-8239-3959401C356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891286241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51012" y="609601"/>
            <a:ext cx="8676222" cy="3200400"/>
          </a:xfrm>
        </p:spPr>
        <p:txBody>
          <a:bodyPr anchor="b">
            <a:normAutofit/>
          </a:bodyPr>
          <a:lstStyle>
            <a:lvl1pPr algn="ctr">
              <a:defRPr sz="4800">
                <a:effectLst>
                  <a:glow rad="38100">
                    <a:schemeClr val="bg1">
                      <a:lumMod val="65000"/>
                      <a:lumOff val="35000"/>
                      <a:alpha val="50000"/>
                    </a:schemeClr>
                  </a:glow>
                  <a:outerShdw blurRad="28575" dist="31750" dir="1320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51012" y="3886200"/>
            <a:ext cx="8676222" cy="1905000"/>
          </a:xfrm>
        </p:spPr>
        <p:txBody>
          <a:bodyPr anchor="t">
            <a:normAutofit/>
          </a:bodyPr>
          <a:lstStyle>
            <a:lvl1pPr marL="0" indent="0" algn="ctr">
              <a:buNone/>
              <a:defRPr sz="21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pt-BR"/>
              <a:t>Clique para editar o estilo do subtítulo Mestre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657485664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341132680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51013" y="3308581"/>
            <a:ext cx="8686800" cy="1468800"/>
          </a:xfrm>
        </p:spPr>
        <p:txBody>
          <a:bodyPr anchor="b"/>
          <a:lstStyle>
            <a:lvl1pPr algn="r">
              <a:defRPr sz="40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751011" y="4777381"/>
            <a:ext cx="8686801" cy="860400"/>
          </a:xfrm>
        </p:spPr>
        <p:txBody>
          <a:bodyPr anchor="t">
            <a:normAutofit/>
          </a:bodyPr>
          <a:lstStyle>
            <a:lvl1pPr marL="0" indent="0" algn="r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5405216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141412" y="2666999"/>
            <a:ext cx="4876800" cy="3124201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70612" y="2667000"/>
            <a:ext cx="4876800" cy="3124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497481279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29280" y="2658533"/>
            <a:ext cx="4588931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41412" y="3243262"/>
            <a:ext cx="4876800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43133" y="2667000"/>
            <a:ext cx="4604280" cy="576262"/>
          </a:xfrm>
        </p:spPr>
        <p:txBody>
          <a:bodyPr anchor="b">
            <a:noAutofit/>
          </a:bodyPr>
          <a:lstStyle>
            <a:lvl1pPr marL="0" indent="0">
              <a:buNone/>
              <a:defRPr sz="2800" b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70612" y="3243262"/>
            <a:ext cx="4876801" cy="2547937"/>
          </a:xfrm>
        </p:spPr>
        <p:txBody>
          <a:bodyPr anchor="t">
            <a:normAutofit/>
          </a:bodyPr>
          <a:lstStyle>
            <a:lvl1pPr>
              <a:defRPr sz="1800"/>
            </a:lvl1pPr>
            <a:lvl2pPr>
              <a:defRPr sz="1600"/>
            </a:lvl2pPr>
            <a:lvl3pPr>
              <a:defRPr sz="1400"/>
            </a:lvl3pPr>
            <a:lvl4pPr>
              <a:defRPr sz="1200"/>
            </a:lvl4pPr>
            <a:lvl5pPr>
              <a:defRPr sz="1200"/>
            </a:lvl5pPr>
            <a:lvl6pPr>
              <a:defRPr sz="1200"/>
            </a:lvl6pPr>
            <a:lvl7pPr>
              <a:defRPr sz="1200"/>
            </a:lvl7pPr>
            <a:lvl8pPr>
              <a:defRPr sz="1200"/>
            </a:lvl8pPr>
            <a:lvl9pPr>
              <a:defRPr sz="12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249401574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707024129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34364929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3549121" cy="1371600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03812" y="609601"/>
            <a:ext cx="5943601" cy="5181600"/>
          </a:xfrm>
        </p:spPr>
        <p:txBody>
          <a:bodyPr anchor="ctr"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400"/>
            </a:lvl6pPr>
            <a:lvl7pPr>
              <a:defRPr sz="1400"/>
            </a:lvl7pPr>
            <a:lvl8pPr>
              <a:defRPr sz="1400"/>
            </a:lvl8pPr>
            <a:lvl9pPr>
              <a:defRPr sz="1400"/>
            </a:lvl9pPr>
          </a:lstStyle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3549121" cy="1828800"/>
          </a:xfrm>
        </p:spPr>
        <p:txBody>
          <a:bodyPr>
            <a:normAutofit/>
          </a:bodyPr>
          <a:lstStyle>
            <a:lvl1pPr marL="0" indent="0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171898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Rectangle 2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9" name="Rectangle 8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7D162C4-EDD9-4389-A98B-B87ECEA2A81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2194943" y="641225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34969712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1" y="1600200"/>
            <a:ext cx="5334001" cy="1371600"/>
          </a:xfrm>
        </p:spPr>
        <p:txBody>
          <a:bodyPr anchor="b">
            <a:normAutofit/>
          </a:bodyPr>
          <a:lstStyle>
            <a:lvl1pPr algn="l">
              <a:defRPr sz="28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4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7433733" y="-18288"/>
            <a:ext cx="3276599" cy="6903720"/>
          </a:xfr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080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1" y="2971800"/>
            <a:ext cx="5334001" cy="1828800"/>
          </a:xfrm>
        </p:spPr>
        <p:txBody>
          <a:bodyPr>
            <a:normAutofit/>
          </a:bodyPr>
          <a:lstStyle>
            <a:lvl1pPr marL="0" indent="0">
              <a:buNone/>
              <a:defRPr sz="18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6399212" y="5883275"/>
            <a:ext cx="914400" cy="365125"/>
          </a:xfrm>
        </p:spPr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141412" y="5883275"/>
            <a:ext cx="5105400" cy="365125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10742612" y="5883275"/>
            <a:ext cx="322567" cy="365125"/>
          </a:xfrm>
        </p:spPr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90869753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Foto Panorâmica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3" y="4732865"/>
            <a:ext cx="9906000" cy="566738"/>
          </a:xfrm>
        </p:spPr>
        <p:txBody>
          <a:bodyPr anchor="b">
            <a:normAutofit/>
          </a:bodyPr>
          <a:lstStyle>
            <a:lvl1pPr algn="l">
              <a:defRPr sz="2400" b="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1979612" y="932112"/>
            <a:ext cx="8225944" cy="3164976"/>
          </a:xfrm>
          <a:prstGeom prst="roundRect">
            <a:avLst>
              <a:gd name="adj" fmla="val 4380"/>
            </a:avLst>
          </a:prstGeom>
          <a:ln w="38100">
            <a:gradFill flip="none" rotWithShape="1">
              <a:gsLst>
                <a:gs pos="0">
                  <a:schemeClr val="bg2"/>
                </a:gs>
                <a:gs pos="100000">
                  <a:schemeClr val="bg2">
                    <a:lumMod val="75000"/>
                  </a:schemeClr>
                </a:gs>
              </a:gsLst>
              <a:lin ang="5400000" scaled="0"/>
              <a:tileRect/>
            </a:gradFill>
          </a:ln>
          <a:effectLst>
            <a:innerShdw blurRad="57150" dist="38100" dir="14460000">
              <a:srgbClr val="000000">
                <a:alpha val="70000"/>
              </a:srgbClr>
            </a:innerShdw>
          </a:effectLst>
        </p:spPr>
        <p:txBody>
          <a:bodyPr anchor="t"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600"/>
            </a:lvl2pPr>
            <a:lvl3pPr marL="914400" indent="0">
              <a:buNone/>
              <a:defRPr sz="1600"/>
            </a:lvl3pPr>
            <a:lvl4pPr marL="1371600" indent="0">
              <a:buNone/>
              <a:defRPr sz="1600"/>
            </a:lvl4pPr>
            <a:lvl5pPr marL="1828800" indent="0">
              <a:buNone/>
              <a:defRPr sz="1600"/>
            </a:lvl5pPr>
            <a:lvl6pPr marL="2286000" indent="0">
              <a:buNone/>
              <a:defRPr sz="1600"/>
            </a:lvl6pPr>
            <a:lvl7pPr marL="2743200" indent="0">
              <a:buNone/>
              <a:defRPr sz="1600"/>
            </a:lvl7pPr>
            <a:lvl8pPr marL="3200400" indent="0">
              <a:buNone/>
              <a:defRPr sz="1600"/>
            </a:lvl8pPr>
            <a:lvl9pPr marL="3657600" indent="0">
              <a:buNone/>
              <a:defRPr sz="16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141413" y="5299603"/>
            <a:ext cx="9906000" cy="493712"/>
          </a:xfrm>
        </p:spPr>
        <p:txBody>
          <a:bodyPr>
            <a:normAutofit/>
          </a:bodyPr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2291276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ítulo e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3124199"/>
          </a:xfrm>
        </p:spPr>
        <p:txBody>
          <a:bodyPr anchor="ctr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597118741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çã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solidFill>
                  <a:schemeClr val="tx1"/>
                </a:soli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674812" y="3352800"/>
            <a:ext cx="8839202" cy="381000"/>
          </a:xfrm>
        </p:spPr>
        <p:txBody>
          <a:bodyPr anchor="ctr"/>
          <a:lstStyle>
            <a:lvl1pPr marL="0" indent="0">
              <a:buFontTx/>
              <a:buNone/>
              <a:defRPr/>
            </a:lvl1pPr>
            <a:lvl2pPr marL="457200" indent="0">
              <a:buFontTx/>
              <a:buNone/>
              <a:defRPr/>
            </a:lvl2pPr>
            <a:lvl3pPr marL="914400" indent="0">
              <a:buFontTx/>
              <a:buNone/>
              <a:defRPr/>
            </a:lvl3pPr>
            <a:lvl4pPr marL="1371600" indent="0">
              <a:buFontTx/>
              <a:buNone/>
              <a:defRPr/>
            </a:lvl4pPr>
            <a:lvl5pPr marL="1828800" indent="0">
              <a:buFontTx/>
              <a:buNone/>
              <a:defRPr/>
            </a:lvl5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buNone/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4291576255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3308581"/>
            <a:ext cx="9906000" cy="1468800"/>
          </a:xfrm>
        </p:spPr>
        <p:txBody>
          <a:bodyPr anchor="b">
            <a:normAutofit/>
          </a:bodyPr>
          <a:lstStyle>
            <a:lvl1pPr algn="l">
              <a:defRPr sz="3200" b="0" cap="all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0" y="4777381"/>
            <a:ext cx="9906001" cy="860400"/>
          </a:xfrm>
        </p:spPr>
        <p:txBody>
          <a:bodyPr vert="horz" lIns="91440" tIns="45720" rIns="91440" bIns="45720" rtlCol="0" anchor="t">
            <a:normAutofit/>
          </a:bodyPr>
          <a:lstStyle>
            <a:lvl1pPr>
              <a:defRPr lang="en-US" sz="20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pPr marL="0" lvl="0" indent="0"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0706853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itar o Cartão de Nom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TextBox 13"/>
          <p:cNvSpPr txBox="1"/>
          <p:nvPr/>
        </p:nvSpPr>
        <p:spPr>
          <a:xfrm>
            <a:off x="836612" y="786824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/>
            <a:r>
              <a:rPr lang="en-US" sz="8000" dirty="0">
                <a:solidFill>
                  <a:schemeClr val="accent1"/>
                </a:solidFill>
              </a:rPr>
              <a:t>“</a:t>
            </a:r>
          </a:p>
        </p:txBody>
      </p:sp>
      <p:sp>
        <p:nvSpPr>
          <p:cNvPr id="15" name="TextBox 14"/>
          <p:cNvSpPr txBox="1"/>
          <p:nvPr/>
        </p:nvSpPr>
        <p:spPr>
          <a:xfrm>
            <a:off x="10437812" y="2743200"/>
            <a:ext cx="609600" cy="584776"/>
          </a:xfrm>
          <a:prstGeom prst="rect">
            <a:avLst/>
          </a:prstGeom>
        </p:spPr>
        <p:txBody>
          <a:bodyPr vert="horz" lIns="91440" tIns="45720" rIns="91440" bIns="45720" rtlCol="0" anchor="ctr">
            <a:noAutofit/>
          </a:bodyPr>
          <a:lstStyle>
            <a:lvl1pPr>
              <a:spcBef>
                <a:spcPct val="0"/>
              </a:spcBef>
              <a:buNone/>
              <a:defRPr sz="3200" b="0" cap="all">
                <a:ln w="3175" cmpd="sng">
                  <a:noFill/>
                </a:ln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  <a:lvl2pPr>
              <a:defRPr>
                <a:solidFill>
                  <a:schemeClr val="tx2"/>
                </a:solidFill>
              </a:defRPr>
            </a:lvl2pPr>
            <a:lvl3pPr>
              <a:defRPr>
                <a:solidFill>
                  <a:schemeClr val="tx2"/>
                </a:solidFill>
              </a:defRPr>
            </a:lvl3pPr>
            <a:lvl4pPr>
              <a:defRPr>
                <a:solidFill>
                  <a:schemeClr val="tx2"/>
                </a:solidFill>
              </a:defRPr>
            </a:lvl4pPr>
            <a:lvl5pPr>
              <a:defRPr>
                <a:solidFill>
                  <a:schemeClr val="tx2"/>
                </a:solidFill>
              </a:defRPr>
            </a:lvl5pPr>
            <a:lvl6pPr>
              <a:defRPr>
                <a:solidFill>
                  <a:schemeClr val="tx2"/>
                </a:solidFill>
              </a:defRPr>
            </a:lvl6pPr>
            <a:lvl7pPr>
              <a:defRPr>
                <a:solidFill>
                  <a:schemeClr val="tx2"/>
                </a:solidFill>
              </a:defRPr>
            </a:lvl7pPr>
            <a:lvl8pPr>
              <a:defRPr>
                <a:solidFill>
                  <a:schemeClr val="tx2"/>
                </a:solidFill>
              </a:defRPr>
            </a:lvl8pPr>
            <a:lvl9pPr>
              <a:defRPr>
                <a:solidFill>
                  <a:schemeClr val="tx2"/>
                </a:solidFill>
              </a:defRPr>
            </a:lvl9pPr>
          </a:lstStyle>
          <a:p>
            <a:pPr lvl="0" algn="r"/>
            <a:r>
              <a:rPr lang="en-US" sz="8000" dirty="0">
                <a:solidFill>
                  <a:schemeClr val="accent1"/>
                </a:solidFill>
              </a:rPr>
              <a:t>”</a:t>
            </a: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6213" y="609601"/>
            <a:ext cx="9296398" cy="2743199"/>
          </a:xfrm>
        </p:spPr>
        <p:txBody>
          <a:bodyPr anchor="ctr">
            <a:normAutofit/>
          </a:bodyPr>
          <a:lstStyle>
            <a:lvl1pPr algn="l">
              <a:defRPr sz="3200" b="0" cap="all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886200"/>
            <a:ext cx="9906000" cy="8890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4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775200"/>
            <a:ext cx="9906000" cy="10160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363781022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dadeiro ou Fals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141412" y="609601"/>
            <a:ext cx="9905999" cy="2743199"/>
          </a:xfrm>
        </p:spPr>
        <p:txBody>
          <a:bodyPr vert="horz" lIns="91440" tIns="45720" rIns="91440" bIns="45720" rtlCol="0" anchor="ctr">
            <a:normAutofit/>
          </a:bodyPr>
          <a:lstStyle>
            <a:lvl1pPr>
              <a:defRPr lang="en-US" b="0" dirty="0"/>
            </a:lvl1pPr>
          </a:lstStyle>
          <a:p>
            <a:pPr marL="0" lvl="0"/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10" name="Text Placeholder 9"/>
          <p:cNvSpPr>
            <a:spLocks noGrp="1"/>
          </p:cNvSpPr>
          <p:nvPr>
            <p:ph type="body" sz="quarter" idx="13"/>
          </p:nvPr>
        </p:nvSpPr>
        <p:spPr>
          <a:xfrm>
            <a:off x="1141412" y="3505200"/>
            <a:ext cx="9906000" cy="838200"/>
          </a:xfrm>
        </p:spPr>
        <p:txBody>
          <a:bodyPr vert="horz" lIns="91440" tIns="45720" rIns="91440" bIns="45720" rtlCol="0" anchor="b">
            <a:normAutofit/>
          </a:bodyPr>
          <a:lstStyle>
            <a:lvl1pPr>
              <a:buNone/>
              <a:defRPr lang="en-US" sz="2800" b="0" cap="all" dirty="0">
                <a:ln w="3175" cmpd="sng">
                  <a:noFill/>
                </a:ln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  <a:effectLst>
                  <a:glow rad="38100">
                    <a:schemeClr val="bg1">
                      <a:lumMod val="65000"/>
                      <a:lumOff val="35000"/>
                      <a:alpha val="40000"/>
                    </a:schemeClr>
                  </a:glow>
                  <a:outerShdw blurRad="28575" dist="38100" dir="14040000" algn="tl" rotWithShape="0">
                    <a:srgbClr val="000000">
                      <a:alpha val="25000"/>
                    </a:srgbClr>
                  </a:outerShdw>
                </a:effectLst>
              </a:defRPr>
            </a:lvl1pPr>
          </a:lstStyle>
          <a:p>
            <a:pPr marL="0" lvl="0">
              <a:spcBef>
                <a:spcPct val="0"/>
              </a:spcBef>
              <a:buNone/>
            </a:pPr>
            <a:r>
              <a:rPr lang="pt-BR"/>
              <a:t>Clique para editar os estilos de texto Mestres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1" y="4343400"/>
            <a:ext cx="9906000" cy="1447800"/>
          </a:xfrm>
        </p:spPr>
        <p:txBody>
          <a:bodyPr anchor="t">
            <a:normAutofit/>
          </a:bodyPr>
          <a:lstStyle>
            <a:lvl1pPr marL="0" indent="0" algn="l">
              <a:buNone/>
              <a:defRPr sz="1800">
                <a:gradFill flip="none" rotWithShape="1">
                  <a:gsLst>
                    <a:gs pos="0">
                      <a:schemeClr val="tx1"/>
                    </a:gs>
                    <a:gs pos="100000">
                      <a:schemeClr val="tx1">
                        <a:lumMod val="75000"/>
                      </a:schemeClr>
                    </a:gs>
                  </a:gsLst>
                  <a:lin ang="5400000" scaled="0"/>
                  <a:tileRect/>
                </a:gra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177710778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le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67503486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exto e Títul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6898" y="609599"/>
            <a:ext cx="2210514" cy="5181601"/>
          </a:xfrm>
        </p:spPr>
        <p:txBody>
          <a:bodyPr vert="eaVert"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141412" y="609600"/>
            <a:ext cx="7543800" cy="5181600"/>
          </a:xfrm>
        </p:spPr>
        <p:txBody>
          <a:bodyPr vert="eaVert" anchor="t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26523813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5" name="Rectangle 24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1" name="TextBox 10"/>
          <p:cNvSpPr txBox="1"/>
          <p:nvPr/>
        </p:nvSpPr>
        <p:spPr>
          <a:xfrm>
            <a:off x="2191843" y="296258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3147254"/>
            <a:ext cx="7956560" cy="1424746"/>
          </a:xfrm>
        </p:spPr>
        <p:txBody>
          <a:bodyPr anchor="t">
            <a:normAutofit/>
          </a:bodyPr>
          <a:lstStyle>
            <a:lvl1pPr algn="r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968" y="2268786"/>
            <a:ext cx="7791931" cy="878468"/>
          </a:xfrm>
        </p:spPr>
        <p:txBody>
          <a:bodyPr tIns="0" anchor="b">
            <a:normAutofit/>
          </a:bodyPr>
          <a:lstStyle>
            <a:lvl1pPr marL="0" indent="0" algn="r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E5059C3-6A89-4494-99FF-5A4D6FFD50E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10374773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Rectangle 25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7" name="Rectangle 26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7"/>
            <a:ext cx="7950984" cy="1081705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2605374" y="2052116"/>
            <a:ext cx="3891960" cy="3997828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666636" y="2052114"/>
            <a:ext cx="3894222" cy="3997829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A954B2F-12DE-47F5-8894-472B206D2E1E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196172" y="641223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492199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9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1" name="Rectangle 20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2" name="TextBox 11"/>
          <p:cNvSpPr txBox="1"/>
          <p:nvPr/>
        </p:nvSpPr>
        <p:spPr>
          <a:xfrm>
            <a:off x="2193650" y="636424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609873" y="805818"/>
            <a:ext cx="7956560" cy="1078348"/>
          </a:xfrm>
        </p:spPr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609285" y="2052115"/>
            <a:ext cx="3896467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2609285" y="2851331"/>
            <a:ext cx="3893623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666634" y="2052115"/>
            <a:ext cx="3899798" cy="713818"/>
          </a:xfrm>
        </p:spPr>
        <p:txBody>
          <a:bodyPr anchor="b">
            <a:noAutofit/>
          </a:bodyPr>
          <a:lstStyle>
            <a:lvl1pPr marL="0" indent="0" algn="l">
              <a:lnSpc>
                <a:spcPct val="100000"/>
              </a:lnSpc>
              <a:buNone/>
              <a:defRPr sz="2200" b="0" cap="none" baseline="0">
                <a:solidFill>
                  <a:schemeClr val="accent6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666635" y="2851331"/>
            <a:ext cx="3899798" cy="3071434"/>
          </a:xfrm>
        </p:spPr>
        <p:txBody>
          <a:bodyPr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30E46F-7819-4ACF-B48B-48222C2ACC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89155281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4" name="Rectangle 13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FAF3416-4057-4DAA-829D-4CA07428D088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sp>
        <p:nvSpPr>
          <p:cNvPr id="8" name="TextBox 7"/>
          <p:cNvSpPr txBox="1"/>
          <p:nvPr/>
        </p:nvSpPr>
        <p:spPr>
          <a:xfrm>
            <a:off x="2196172" y="641226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9499979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3" name="Rectangle 12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21D9284-D300-4297-87F7-E791DCC15DB1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91742608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24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6" name="Rectangle 25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10" name="TextBox 9"/>
          <p:cNvSpPr txBox="1"/>
          <p:nvPr/>
        </p:nvSpPr>
        <p:spPr>
          <a:xfrm>
            <a:off x="1554154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0323" y="1282451"/>
            <a:ext cx="2664361" cy="1903241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120154" y="805818"/>
            <a:ext cx="5446278" cy="5244126"/>
          </a:xfrm>
        </p:spPr>
        <p:txBody>
          <a:bodyPr anchor="ctr"/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6154"/>
            <a:ext cx="2664361" cy="2386397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7D525BB-DA17-4BA0-B3C8-3AC3ABC827E6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180211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/>
          <p:cNvSpPr/>
          <p:nvPr/>
        </p:nvSpPr>
        <p:spPr>
          <a:xfrm>
            <a:off x="1004479" y="0"/>
            <a:ext cx="10372316" cy="6858000"/>
          </a:xfrm>
          <a:prstGeom prst="rect">
            <a:avLst/>
          </a:prstGeom>
          <a:solidFill>
            <a:schemeClr val="bg2">
              <a:alpha val="92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0" name="Rectangle 19"/>
          <p:cNvSpPr/>
          <p:nvPr/>
        </p:nvSpPr>
        <p:spPr>
          <a:xfrm>
            <a:off x="11377328" y="0"/>
            <a:ext cx="27432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6747062" y="3229"/>
            <a:ext cx="4629734" cy="6858000"/>
          </a:xfrm>
          <a:solidFill>
            <a:schemeClr val="tx1">
              <a:alpha val="10000"/>
            </a:schemeClr>
          </a:solidFill>
          <a:ln w="9525" cap="sq">
            <a:noFill/>
            <a:miter lim="800000"/>
          </a:ln>
          <a:effectLst/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</p:spPr>
        <p:txBody>
          <a:bodyPr anchor="t">
            <a:normAutofit/>
          </a:bodyPr>
          <a:lstStyle>
            <a:lvl1pPr marL="0" indent="0" algn="ctr">
              <a:buNone/>
              <a:defRPr sz="28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pt-BR"/>
              <a:t>Clique no ícone para adicionar uma imagem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1554686" y="1127550"/>
            <a:ext cx="41563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1800" dirty="0">
                <a:solidFill>
                  <a:schemeClr val="accent6"/>
                </a:solidFill>
                <a:latin typeface="Wingdings 3" panose="05040102010807070707" pitchFamily="18" charset="2"/>
              </a:rPr>
              <a:t>z</a:t>
            </a:r>
            <a:endParaRPr lang="en-US" sz="1000" dirty="0">
              <a:solidFill>
                <a:schemeClr val="accent6"/>
              </a:solidFill>
              <a:latin typeface="MS Shell Dlg 2" panose="020B0604030504040204" pitchFamily="34" charset="0"/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71241" y="1282452"/>
            <a:ext cx="3970986" cy="1900473"/>
          </a:xfrm>
        </p:spPr>
        <p:txBody>
          <a:bodyPr anchor="b">
            <a:normAutofit/>
          </a:bodyPr>
          <a:lstStyle>
            <a:lvl1pPr algn="l">
              <a:defRPr sz="3200"/>
            </a:lvl1pPr>
          </a:lstStyle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970322" y="3182928"/>
            <a:ext cx="3971874" cy="2386394"/>
          </a:xfrm>
        </p:spPr>
        <p:txBody>
          <a:bodyPr>
            <a:normAutofit/>
          </a:bodyPr>
          <a:lstStyle>
            <a:lvl1pPr marL="0" indent="0" algn="l">
              <a:buNone/>
              <a:defRPr sz="20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t-BR"/>
              <a:t>Clique para editar os estilos de texto Mestres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16C4C9A-3960-41CF-A4E9-2A8FB932454B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/>
              <a:t>
              </a:t>
            </a: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74361346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2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3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slideLayout" Target="../slideLayouts/slideLayout24.xml"/><Relationship Id="rId18" Type="http://schemas.openxmlformats.org/officeDocument/2006/relationships/theme" Target="../theme/theme2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slideLayout" Target="../slideLayouts/slideLayout23.xml"/><Relationship Id="rId17" Type="http://schemas.openxmlformats.org/officeDocument/2006/relationships/slideLayout" Target="../slideLayouts/slideLayout28.xml"/><Relationship Id="rId2" Type="http://schemas.openxmlformats.org/officeDocument/2006/relationships/slideLayout" Target="../slideLayouts/slideLayout13.xml"/><Relationship Id="rId16" Type="http://schemas.openxmlformats.org/officeDocument/2006/relationships/slideLayout" Target="../slideLayouts/slideLayout27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slideLayout" Target="../slideLayouts/slideLayout2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slideLayout" Target="../slideLayouts/slideLayout2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Picture 17"/>
          <p:cNvPicPr>
            <a:picLocks noChangeAspect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31794" y="2105202"/>
            <a:ext cx="9360205" cy="4752798"/>
          </a:xfrm>
          <a:prstGeom prst="rect">
            <a:avLst/>
          </a:prstGeom>
        </p:spPr>
      </p:pic>
      <p:pic>
        <p:nvPicPr>
          <p:cNvPr id="15" name="Picture 14"/>
          <p:cNvPicPr>
            <a:picLocks noChangeAspect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89867" cy="6858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0" y="0"/>
            <a:ext cx="964174" cy="6858000"/>
          </a:xfrm>
          <a:prstGeom prst="rect">
            <a:avLst/>
          </a:prstGeom>
          <a:solidFill>
            <a:schemeClr val="bg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611808" y="808056"/>
            <a:ext cx="7958331" cy="1077229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73599" y="2052116"/>
            <a:ext cx="7796540" cy="399782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 rot="5400000">
            <a:off x="-810065" y="5270604"/>
            <a:ext cx="2662729" cy="182880"/>
          </a:xfrm>
          <a:prstGeom prst="rect">
            <a:avLst/>
          </a:prstGeom>
        </p:spPr>
        <p:txBody>
          <a:bodyPr vert="horz" lIns="91440" tIns="18288" rIns="91440" bIns="45720" rtlCol="0" anchor="t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fld id="{3CBC1C18-307B-4F68-A007-B5B542270E8D}" type="datetimeFigureOut">
              <a:rPr lang="en-US" dirty="0"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 rot="5400000">
            <a:off x="-2237130" y="3661144"/>
            <a:ext cx="5885352" cy="179176"/>
          </a:xfrm>
          <a:prstGeom prst="rect">
            <a:avLst/>
          </a:prstGeom>
        </p:spPr>
        <p:txBody>
          <a:bodyPr vert="horz" lIns="91440" tIns="45720" rIns="91440" bIns="18288" rtlCol="0" anchor="b"/>
          <a:lstStyle>
            <a:lvl1pPr algn="r">
              <a:defRPr sz="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r>
              <a:rPr lang="en-US" dirty="0"/>
              <a:t>
              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58407" y="164592"/>
            <a:ext cx="636727" cy="322851"/>
          </a:xfrm>
          <a:prstGeom prst="rect">
            <a:avLst/>
          </a:prstGeom>
        </p:spPr>
        <p:txBody>
          <a:bodyPr vert="horz" lIns="91440" tIns="45720" rIns="45720" bIns="45720" rtlCol="0" anchor="ctr"/>
          <a:lstStyle>
            <a:lvl1pPr algn="r">
              <a:defRPr sz="18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sp>
        <p:nvSpPr>
          <p:cNvPr id="57" name="Rectangle 56"/>
          <p:cNvSpPr/>
          <p:nvPr/>
        </p:nvSpPr>
        <p:spPr>
          <a:xfrm>
            <a:off x="962042" y="0"/>
            <a:ext cx="45719" cy="6858000"/>
          </a:xfrm>
          <a:prstGeom prst="rect">
            <a:avLst/>
          </a:prstGeom>
          <a:solidFill>
            <a:schemeClr val="accent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</p:spTree>
    <p:extLst>
      <p:ext uri="{BB962C8B-B14F-4D97-AF65-F5344CB8AC3E}">
        <p14:creationId xmlns:p14="http://schemas.microsoft.com/office/powerpoint/2010/main" val="1268782185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r" defTabSz="914400" rtl="0" eaLnBrk="1" latinLnBrk="0" hangingPunct="1">
        <a:lnSpc>
          <a:spcPct val="90000"/>
        </a:lnSpc>
        <a:spcBef>
          <a:spcPct val="0"/>
        </a:spcBef>
        <a:buNone/>
        <a:defRPr sz="3400" b="0" i="0" kern="1200" cap="none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344488" indent="-344488" algn="l" defTabSz="914400" rtl="0" eaLnBrk="1" latinLnBrk="0" hangingPunct="1">
        <a:lnSpc>
          <a:spcPct val="120000"/>
        </a:lnSpc>
        <a:spcBef>
          <a:spcPts val="10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7953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800" kern="120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2588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709738" indent="-33813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400" kern="120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173288" indent="-34448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642616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3108960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575304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4041648" indent="-338328" algn="l" defTabSz="914400" rtl="0" eaLnBrk="1" latinLnBrk="0" hangingPunct="1">
        <a:lnSpc>
          <a:spcPct val="120000"/>
        </a:lnSpc>
        <a:spcBef>
          <a:spcPts val="500"/>
        </a:spcBef>
        <a:spcAft>
          <a:spcPts val="600"/>
        </a:spcAft>
        <a:buClr>
          <a:schemeClr val="accent6"/>
        </a:buClr>
        <a:buSzPct val="90000"/>
        <a:buFont typeface="Wingdings" panose="05000000000000000000" pitchFamily="2" charset="2"/>
        <a:buChar char="§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141413" y="609600"/>
            <a:ext cx="9905998" cy="1905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t-BR"/>
              <a:t>Clique para editar o título Mestre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1413" y="2666999"/>
            <a:ext cx="9905998" cy="3124201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pPr lvl="0"/>
            <a:r>
              <a:rPr lang="pt-BR"/>
              <a:t>Clique para editar os estilos de texto Mestres</a:t>
            </a:r>
          </a:p>
          <a:p>
            <a:pPr lvl="1"/>
            <a:r>
              <a:rPr lang="pt-BR"/>
              <a:t>Segundo nível</a:t>
            </a:r>
          </a:p>
          <a:p>
            <a:pPr lvl="2"/>
            <a:r>
              <a:rPr lang="pt-BR"/>
              <a:t>Terceiro nível</a:t>
            </a:r>
          </a:p>
          <a:p>
            <a:pPr lvl="3"/>
            <a:r>
              <a:rPr lang="pt-BR"/>
              <a:t>Quarto nível</a:t>
            </a:r>
          </a:p>
          <a:p>
            <a:pPr lvl="4"/>
            <a:r>
              <a:rPr lang="pt-BR"/>
              <a:t>Quinto nível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8837612" y="5883275"/>
            <a:ext cx="1600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B61BEF0D-F0BB-DE4B-95CE-6DB70DBA9567}" type="datetimeFigureOut">
              <a:rPr lang="en-US" dirty="0"/>
              <a:pPr/>
              <a:t>7/24/2024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141412" y="5883275"/>
            <a:ext cx="7543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10514012" y="5883275"/>
            <a:ext cx="551167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 b="1" i="0">
                <a:solidFill>
                  <a:schemeClr val="tx1">
                    <a:lumMod val="75000"/>
                  </a:schemeClr>
                </a:solidFill>
                <a:effectLst>
                  <a:outerShdw blurRad="50800" dist="38100" dir="2700000" algn="tl" rotWithShape="0">
                    <a:srgbClr val="000000">
                      <a:alpha val="43000"/>
                    </a:srgbClr>
                  </a:outerShdw>
                </a:effectLst>
                <a:latin typeface="+mn-lt"/>
              </a:defRPr>
            </a:lvl1pPr>
          </a:lstStyle>
          <a:p>
            <a:fld id="{D57F1E4F-1CFF-5643-939E-217C01CDF565}" type="slidenum">
              <a:rPr lang="en-US" dirty="0"/>
              <a:pPr/>
              <a:t>‹nº›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86952058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  <p:sldLayoutId id="2147483685" r:id="rId13"/>
    <p:sldLayoutId id="2147483686" r:id="rId14"/>
    <p:sldLayoutId id="2147483687" r:id="rId15"/>
    <p:sldLayoutId id="2147483688" r:id="rId16"/>
    <p:sldLayoutId id="2147483689" r:id="rId17"/>
  </p:sldLayoutIdLst>
  <p:txStyles>
    <p:titleStyle>
      <a:lvl1pPr algn="l" defTabSz="457200" rtl="0" eaLnBrk="1" latinLnBrk="0" hangingPunct="1">
        <a:spcBef>
          <a:spcPct val="0"/>
        </a:spcBef>
        <a:buNone/>
        <a:defRPr sz="3200" kern="1200" cap="all">
          <a:ln w="3175" cmpd="sng">
            <a:noFill/>
          </a:ln>
          <a:gradFill flip="none" rotWithShape="1">
            <a:gsLst>
              <a:gs pos="0">
                <a:schemeClr val="tx1"/>
              </a:gs>
              <a:gs pos="100000">
                <a:schemeClr val="tx1">
                  <a:lumMod val="6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65000"/>
                <a:lumOff val="35000"/>
                <a:alpha val="40000"/>
              </a:schemeClr>
            </a:glow>
            <a:outerShdw blurRad="28575" dist="38100" dir="14040000" algn="tl" rotWithShape="0">
              <a:srgbClr val="000000">
                <a:alpha val="25000"/>
              </a:srgbClr>
            </a:outerShdw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857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20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1pPr>
      <a:lvl2pPr marL="7429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8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2pPr>
      <a:lvl3pPr marL="1200150" indent="-2857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6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3pPr>
      <a:lvl4pPr marL="15430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4pPr>
      <a:lvl5pPr marL="2000250" indent="-17145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4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5pPr>
      <a:lvl6pPr marL="25146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spcAft>
          <a:spcPts val="600"/>
        </a:spcAft>
        <a:buClr>
          <a:schemeClr val="tx1"/>
        </a:buClr>
        <a:buSzPct val="100000"/>
        <a:buFont typeface="Arial"/>
        <a:buChar char="•"/>
        <a:defRPr sz="1200" kern="1200" cap="small">
          <a:gradFill flip="none" rotWithShape="1">
            <a:gsLst>
              <a:gs pos="0">
                <a:schemeClr val="tx1"/>
              </a:gs>
              <a:gs pos="100000">
                <a:schemeClr val="tx1">
                  <a:lumMod val="75000"/>
                </a:schemeClr>
              </a:gs>
            </a:gsLst>
            <a:lin ang="5580000" scaled="0"/>
            <a:tileRect/>
          </a:gradFill>
          <a:effectLst>
            <a:glow rad="38100">
              <a:schemeClr val="bg1">
                <a:lumMod val="50000"/>
                <a:lumOff val="50000"/>
                <a:alpha val="20000"/>
              </a:schemeClr>
            </a:glow>
            <a:outerShdw blurRad="44450" dist="12700" dir="13860000" algn="tl" rotWithShape="0">
              <a:srgbClr val="000000">
                <a:alpha val="20000"/>
              </a:srgbClr>
            </a:outerShdw>
          </a:effectLst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18.xml"/><Relationship Id="rId4" Type="http://schemas.openxmlformats.org/officeDocument/2006/relationships/image" Target="../media/image11.em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>
            <a:extLst>
              <a:ext uri="{FF2B5EF4-FFF2-40B4-BE49-F238E27FC236}">
                <a16:creationId xmlns:a16="http://schemas.microsoft.com/office/drawing/2014/main" id="{7CCD948E-4B36-3962-4DB9-4AFB204DBA2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80731" y="3428998"/>
            <a:ext cx="7572652" cy="2268559"/>
          </a:xfrm>
        </p:spPr>
        <p:txBody>
          <a:bodyPr>
            <a:normAutofit fontScale="90000"/>
          </a:bodyPr>
          <a:lstStyle/>
          <a:p>
            <a:r>
              <a:rPr lang="pt-BR" dirty="0"/>
              <a:t>ÁREA</a:t>
            </a:r>
            <a:br>
              <a:rPr lang="pt-BR" dirty="0"/>
            </a:br>
            <a:r>
              <a:rPr lang="pt-BR" dirty="0"/>
              <a:t>COMERCIAL ATACADO</a:t>
            </a:r>
            <a:br>
              <a:rPr lang="pt-BR" dirty="0"/>
            </a:br>
            <a:r>
              <a:rPr lang="pt-BR" dirty="0"/>
              <a:t>2024</a:t>
            </a:r>
          </a:p>
        </p:txBody>
      </p:sp>
    </p:spTree>
    <p:extLst>
      <p:ext uri="{BB962C8B-B14F-4D97-AF65-F5344CB8AC3E}">
        <p14:creationId xmlns:p14="http://schemas.microsoft.com/office/powerpoint/2010/main" val="175672226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 Comercial Atacado</a:t>
            </a: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600164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Realizações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Contratação de 2 novos representantes (cobrindo as duas regiões que faltavam-RJ e Norte- AC/MA/PA/AP/AM/RR) </a:t>
            </a:r>
          </a:p>
          <a:p>
            <a:pPr marL="285750" indent="-28575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Abertura de 90 clientes ao longo do ano;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Abertura de 2 clientes na América Latina (Peru e Paraguai);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Atingimento de 90% do budget inicial e 95% do </a:t>
            </a:r>
            <a:r>
              <a:rPr lang="pt-BR" sz="1600" dirty="0" err="1">
                <a:solidFill>
                  <a:prstClr val="white"/>
                </a:solidFill>
                <a:latin typeface="Arial" panose="020B0604020202020204"/>
              </a:rPr>
              <a:t>reforecast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Maior 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rigor na análise de novos clientes e aumento no controle da venda para clientes com problemas financeiros.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600" dirty="0">
              <a:solidFill>
                <a:prstClr val="white"/>
              </a:solidFill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600" dirty="0">
              <a:solidFill>
                <a:srgbClr val="00B050"/>
              </a:solidFill>
              <a:latin typeface="Arial" panose="020B0604020202020204"/>
            </a:endParaRPr>
          </a:p>
        </p:txBody>
      </p:sp>
    </p:spTree>
    <p:extLst>
      <p:ext uri="{BB962C8B-B14F-4D97-AF65-F5344CB8AC3E}">
        <p14:creationId xmlns:p14="http://schemas.microsoft.com/office/powerpoint/2010/main" val="17445040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</a:t>
            </a:r>
            <a:r>
              <a:rPr lang="pt-BR" dirty="0">
                <a:solidFill>
                  <a:srgbClr val="00B050"/>
                </a:solidFill>
                <a:latin typeface="Arial" panose="020B0604020202020204"/>
              </a:rPr>
              <a:t>Comercial Atacado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38685"/>
            <a:ext cx="9889725" cy="267765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</a:t>
            </a:r>
            <a:r>
              <a:rPr lang="pt-BR" sz="1400" dirty="0">
                <a:solidFill>
                  <a:srgbClr val="00B050"/>
                </a:solidFill>
                <a:latin typeface="Arial" panose="020B0604020202020204"/>
              </a:rPr>
              <a:t>3/</a:t>
            </a:r>
            <a:r>
              <a:rPr lang="pt-BR" sz="1400" dirty="0" err="1">
                <a:solidFill>
                  <a:srgbClr val="00B050"/>
                </a:solidFill>
                <a:latin typeface="Arial" panose="020B0604020202020204"/>
              </a:rPr>
              <a:t>Kpi´s</a:t>
            </a:r>
            <a:endParaRPr lang="pt-BR" sz="1400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srgbClr val="00B050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pt-BR" sz="1400" dirty="0">
                <a:latin typeface="Arial" panose="020B0604020202020204"/>
              </a:rPr>
              <a:t>Projeto Expansão Nacional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pt-BR" sz="14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400" b="0" i="0" u="none" strike="noStrike" kern="1200" cap="none" spc="0" normalizeH="0" baseline="0" noProof="0" dirty="0" err="1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2023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/>
              <a:t>Alavancar o canal de atacado aumentando a participação na receita total da empresa</a:t>
            </a: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4B5FB224-07C0-2275-005E-9AA8DF2240C6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450826" y="0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8505117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828775" y="80940"/>
            <a:ext cx="121988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145772" y="793819"/>
            <a:ext cx="11981124" cy="276998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71450" indent="-171450" defTabSz="457200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latin typeface="Century Gothic" panose="020B0502020202020204"/>
              </a:rPr>
              <a:t>Criar estratégia para expansão do atacado em todas as regiões do Brasil fornecendo aos representantes ferramentas que possibilitem a prospecção de novos clientes e também contratar novos representantes em regiões ainda descobertas.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Objetivo:</a:t>
            </a:r>
          </a:p>
          <a:p>
            <a:pPr marL="171450" lvl="0" indent="-171450" algn="just">
              <a:buFont typeface="Arial" panose="020B0604020202020204" pitchFamily="34" charset="0"/>
              <a:buChar char="•"/>
              <a:defRPr/>
            </a:pPr>
            <a:r>
              <a:rPr lang="pt-BR" sz="1200" dirty="0">
                <a:latin typeface="Century Gothic" panose="020B0502020202020204" pitchFamily="34" charset="0"/>
              </a:rPr>
              <a:t>Abertura de novos clientes , fortalecimento das relações com clientes ativos e fortalecimento da marca em todas as regiões do Brasil.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Resultados Alcançados: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/>
              </a:rPr>
              <a:t>Contratação de 2 novos representantes, cobrindo as duas regiões que faltavam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Abertura de 90 cliente novos</a:t>
            </a: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r>
              <a:rPr lang="pt-BR" sz="1200" dirty="0">
                <a:solidFill>
                  <a:prstClr val="white"/>
                </a:solidFill>
                <a:latin typeface="Century Gothic" panose="020B0502020202020204"/>
              </a:rPr>
              <a:t>Abertura de 2 novos clientes na América Latina (Paraguai e Peru)</a:t>
            </a: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171450" marR="0" lvl="0" indent="-1714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Arial" panose="020B0604020202020204" pitchFamily="34" charset="0"/>
              <a:buChar char="•"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4" name="CaixaDeTexto 3">
            <a:extLst>
              <a:ext uri="{FF2B5EF4-FFF2-40B4-BE49-F238E27FC236}">
                <a16:creationId xmlns:a16="http://schemas.microsoft.com/office/drawing/2014/main" id="{ED022A22-6C18-4D91-B741-A0E6E538A2C2}"/>
              </a:ext>
            </a:extLst>
          </p:cNvPr>
          <p:cNvSpPr txBox="1"/>
          <p:nvPr/>
        </p:nvSpPr>
        <p:spPr>
          <a:xfrm>
            <a:off x="213064" y="142043"/>
            <a:ext cx="87711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Expansão Nacional -KPIs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Área: </a:t>
            </a:r>
            <a:r>
              <a:rPr lang="pt-BR" b="1" dirty="0">
                <a:solidFill>
                  <a:prstClr val="white"/>
                </a:solidFill>
                <a:latin typeface="Century Gothic" panose="020B0502020202020204"/>
              </a:rPr>
              <a:t>Comercial Atacado</a:t>
            </a: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/Ano 2023</a:t>
            </a:r>
          </a:p>
        </p:txBody>
      </p:sp>
      <p:graphicFrame>
        <p:nvGraphicFramePr>
          <p:cNvPr id="5" name="Tabela 5">
            <a:extLst>
              <a:ext uri="{FF2B5EF4-FFF2-40B4-BE49-F238E27FC236}">
                <a16:creationId xmlns:a16="http://schemas.microsoft.com/office/drawing/2014/main" id="{706BADF9-A8A2-4292-A613-7A30E55E19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12799669"/>
              </p:ext>
            </p:extLst>
          </p:nvPr>
        </p:nvGraphicFramePr>
        <p:xfrm>
          <a:off x="145772" y="4067640"/>
          <a:ext cx="11821328" cy="227266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2955332">
                  <a:extLst>
                    <a:ext uri="{9D8B030D-6E8A-4147-A177-3AD203B41FA5}">
                      <a16:colId xmlns:a16="http://schemas.microsoft.com/office/drawing/2014/main" val="134467538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75600156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1675688728"/>
                    </a:ext>
                  </a:extLst>
                </a:gridCol>
                <a:gridCol w="2955332">
                  <a:extLst>
                    <a:ext uri="{9D8B030D-6E8A-4147-A177-3AD203B41FA5}">
                      <a16:colId xmlns:a16="http://schemas.microsoft.com/office/drawing/2014/main" val="248062083"/>
                    </a:ext>
                  </a:extLst>
                </a:gridCol>
              </a:tblGrid>
              <a:tr h="581025">
                <a:tc>
                  <a:txBody>
                    <a:bodyPr/>
                    <a:lstStyle/>
                    <a:p>
                      <a:r>
                        <a:rPr lang="pt-BR" dirty="0">
                          <a:solidFill>
                            <a:schemeClr val="bg1"/>
                          </a:solidFill>
                        </a:rPr>
                        <a:t>KPI Performance</a:t>
                      </a:r>
                    </a:p>
                    <a:p>
                      <a:r>
                        <a:rPr lang="pt-BR" sz="1100" dirty="0">
                          <a:solidFill>
                            <a:srgbClr val="002060"/>
                          </a:solidFill>
                        </a:rPr>
                        <a:t>(Cumprir escopo  e objetivos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>
                          <a:solidFill>
                            <a:schemeClr val="bg1"/>
                          </a:solidFill>
                        </a:rPr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sz="2400" dirty="0">
                        <a:solidFill>
                          <a:srgbClr val="002060"/>
                        </a:solidFill>
                      </a:endParaRPr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66265078"/>
                  </a:ext>
                </a:extLst>
              </a:tr>
              <a:tr h="0">
                <a:tc>
                  <a:txBody>
                    <a:bodyPr/>
                    <a:lstStyle/>
                    <a:p>
                      <a:r>
                        <a:rPr lang="pt-BR" b="1" dirty="0">
                          <a:solidFill>
                            <a:schemeClr val="bg1"/>
                          </a:solidFill>
                        </a:rPr>
                        <a:t>KPI Custo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(Cumprir o orçamento proposto e não ultrapassar o valor estimado do projeto)</a:t>
                      </a:r>
                    </a:p>
                    <a:p>
                      <a:pPr marL="0" marR="0" lvl="0" indent="0" algn="l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105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rgbClr val="002060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*Não preencher se o budget foi cancelado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2400" b="1" dirty="0"/>
                        <a:t>x</a:t>
                      </a:r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971329962"/>
                  </a:ext>
                </a:extLst>
              </a:tr>
              <a:tr h="680309">
                <a:tc>
                  <a:txBody>
                    <a:bodyPr/>
                    <a:lstStyle/>
                    <a:p>
                      <a:r>
                        <a:rPr lang="pt-BR" b="1" dirty="0"/>
                        <a:t>KPI Prazo</a:t>
                      </a:r>
                    </a:p>
                    <a:p>
                      <a:r>
                        <a:rPr lang="pt-BR" sz="1050" b="1" dirty="0">
                          <a:solidFill>
                            <a:srgbClr val="002060"/>
                          </a:solidFill>
                        </a:rPr>
                        <a:t>(Cumprir com os prazos estipulados no cronograma do projeto)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lvl="0" indent="0" algn="ctr" defTabSz="4572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pt-BR" sz="2000" b="1" i="0" u="none" strike="noStrike" kern="1200" cap="none" spc="0" normalizeH="0" baseline="0" noProof="0" dirty="0">
                          <a:ln>
                            <a:noFill/>
                          </a:ln>
                          <a:solidFill>
                            <a:schemeClr val="bg1"/>
                          </a:solidFill>
                          <a:effectLst/>
                          <a:uLnTx/>
                          <a:uFillTx/>
                          <a:latin typeface="+mn-lt"/>
                          <a:ea typeface="+mn-ea"/>
                          <a:cs typeface="+mn-cs"/>
                        </a:rPr>
                        <a:t>X</a:t>
                      </a:r>
                    </a:p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00B05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FF00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endParaRPr lang="pt-BR" dirty="0"/>
                    </a:p>
                  </a:txBody>
                  <a:tcPr>
                    <a:solidFill>
                      <a:srgbClr val="FF0000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763349554"/>
                  </a:ext>
                </a:extLst>
              </a:tr>
            </a:tbl>
          </a:graphicData>
        </a:graphic>
      </p:graphicFrame>
      <p:sp>
        <p:nvSpPr>
          <p:cNvPr id="16" name="CaixaDeTexto 15">
            <a:extLst>
              <a:ext uri="{FF2B5EF4-FFF2-40B4-BE49-F238E27FC236}">
                <a16:creationId xmlns:a16="http://schemas.microsoft.com/office/drawing/2014/main" id="{18E90D59-A313-4EB7-A09A-BC1A7856B460}"/>
              </a:ext>
            </a:extLst>
          </p:cNvPr>
          <p:cNvSpPr txBox="1"/>
          <p:nvPr/>
        </p:nvSpPr>
        <p:spPr>
          <a:xfrm>
            <a:off x="9994" y="6429375"/>
            <a:ext cx="130445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LEGENDA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36E7F281-99AF-89E2-F8E9-97E65E5E3AF1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36829" y="6428169"/>
            <a:ext cx="2993395" cy="304826"/>
          </a:xfrm>
          <a:prstGeom prst="rect">
            <a:avLst/>
          </a:prstGeom>
        </p:spPr>
      </p:pic>
      <p:pic>
        <p:nvPicPr>
          <p:cNvPr id="7" name="Imagem 6">
            <a:extLst>
              <a:ext uri="{FF2B5EF4-FFF2-40B4-BE49-F238E27FC236}">
                <a16:creationId xmlns:a16="http://schemas.microsoft.com/office/drawing/2014/main" id="{2FC22550-F1B4-B785-22B9-BCDE0763158C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6207497" y="6410411"/>
            <a:ext cx="2901948" cy="304826"/>
          </a:xfrm>
          <a:prstGeom prst="rect">
            <a:avLst/>
          </a:prstGeom>
        </p:spPr>
      </p:pic>
      <p:pic>
        <p:nvPicPr>
          <p:cNvPr id="8" name="Imagem 7">
            <a:extLst>
              <a:ext uri="{FF2B5EF4-FFF2-40B4-BE49-F238E27FC236}">
                <a16:creationId xmlns:a16="http://schemas.microsoft.com/office/drawing/2014/main" id="{CA1F0E6F-1901-D957-4FC2-823A2A19363F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149331" y="6378326"/>
            <a:ext cx="2877561" cy="47552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32572442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</a:t>
            </a: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Comercial Atacado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23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086359" y="1539796"/>
            <a:ext cx="10161651" cy="193899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FFFF00"/>
                </a:solidFill>
              </a:rPr>
              <a:t>Aumentar  o pedido médio anual do atacado, dos clientes ativos, em 25%  - aumento realizado de 21%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chemeClr val="accent1"/>
                </a:solidFill>
              </a:rPr>
              <a:t>Abrir novos clientes, aumentando em 15% o percentual da capilaridade em todas as regiões do Brasil – aumento médio de 39% (algumas regiões decresceram e outras tiveram crescimento exponencial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FFFF00"/>
                </a:solidFill>
              </a:rPr>
              <a:t>Atingimento da meta anual de faturamento, com crescimento percentual de 33% em relação a 2022 – alcance de 90% do BDGT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86363" y="1115389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r>
              <a:rPr lang="pt-BR" dirty="0"/>
              <a:t>Alavancar o canal de atacado aumentando a participação na receita total da empresa.</a:t>
            </a: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086359" y="3533863"/>
            <a:ext cx="10147265" cy="2154436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92D050"/>
                </a:solidFill>
              </a:rPr>
              <a:t>Contratação de novos representantes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92D050"/>
                </a:solidFill>
              </a:rPr>
              <a:t>Fornecimento de material mais consistente para prospecção de novos clientes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92D050"/>
                </a:solidFill>
              </a:rPr>
              <a:t>Flexibilização da política comercial para grandes e pequenos clientes</a:t>
            </a:r>
          </a:p>
          <a:p>
            <a:pPr marL="285750" indent="-285750">
              <a:buFont typeface="Wingdings" panose="05000000000000000000" pitchFamily="2" charset="2"/>
              <a:buChar char="ü"/>
            </a:pPr>
            <a:r>
              <a:rPr lang="pt-BR" sz="1400" dirty="0">
                <a:solidFill>
                  <a:srgbClr val="FF0000"/>
                </a:solidFill>
              </a:rPr>
              <a:t>Extensão da permanência dos mostruários nos showrooms dos representantes 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400" dirty="0">
              <a:highlight>
                <a:srgbClr val="FF0000"/>
              </a:highlight>
              <a:latin typeface="Arial" panose="020B0604020202020204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180304A6-502F-50AB-2E97-A1BB9ACE811D}"/>
              </a:ext>
            </a:extLst>
          </p:cNvPr>
          <p:cNvSpPr txBox="1"/>
          <p:nvPr/>
        </p:nvSpPr>
        <p:spPr>
          <a:xfrm>
            <a:off x="967884" y="5018299"/>
            <a:ext cx="10141765" cy="227754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Justificativas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(Pinte as ações acima de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verde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(se atingida)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FF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, amarela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(parcialmente ou em progresso) ou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srgbClr val="FF000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vermelha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(se não atingido ou ação cancelada)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Não tivemos mostruários para todos os representantes e nem mesmo conseguimos estender a permanência dos mesmos nos showrooms. Em alguns casos, não tivemos o mostruário completo para venda.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Muitos clientes não tiveram bom giro nas coleções do ano 22 e não quiseram comprar no verão de 2023.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Tivemos um decréscimo de 21% no sortimento de biquini da C23 para C24, o que fez com que alguns clientes não usassem todo o seu BUDGET para essa categoria.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Alguns cliente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s descontinuaram a venda de biquini em suas lojas.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317253302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8F25EED-937E-90B3-A4CA-D6EE687A8881}"/>
              </a:ext>
            </a:extLst>
          </p:cNvPr>
          <p:cNvSpPr txBox="1"/>
          <p:nvPr/>
        </p:nvSpPr>
        <p:spPr>
          <a:xfrm>
            <a:off x="1331650" y="488272"/>
            <a:ext cx="9889725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 Comercial Atacado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3" name="CaixaDeTexto 2">
            <a:extLst>
              <a:ext uri="{FF2B5EF4-FFF2-40B4-BE49-F238E27FC236}">
                <a16:creationId xmlns:a16="http://schemas.microsoft.com/office/drawing/2014/main" id="{7909E6CA-7909-F2ED-D180-B713120E8656}"/>
              </a:ext>
            </a:extLst>
          </p:cNvPr>
          <p:cNvSpPr txBox="1"/>
          <p:nvPr/>
        </p:nvSpPr>
        <p:spPr>
          <a:xfrm>
            <a:off x="1331650" y="1047563"/>
            <a:ext cx="9889725" cy="4770537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Principais Desafios 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Atingimento de meta das 3 coleções do ano com número insuficiente de mostruários e tempo de permanência limitado no Brasil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, dificultando a prospecção de novos clientes;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Continuar atuando junto ao </a:t>
            </a:r>
            <a:r>
              <a:rPr lang="pt-BR" sz="1600" dirty="0" err="1">
                <a:solidFill>
                  <a:prstClr val="white"/>
                </a:solidFill>
                <a:latin typeface="Arial" panose="020B0604020202020204"/>
              </a:rPr>
              <a:t>depto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. Financeiro no acompanhamento e controle da Inadimplência.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Mapear clientes Atacado, através do levantamento e da consolidação de dados, tais como frequência de compra por coleção, crescimento anual e por coleção, percentual de compra por categoria de produto, compra de lisos x estampas, etc.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600" dirty="0">
              <a:solidFill>
                <a:prstClr val="white"/>
              </a:solidFill>
              <a:latin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Projetos 2024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pt-BR" sz="16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Projeto CRM Atacado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r>
              <a:rPr lang="pt-BR" sz="1600" dirty="0" err="1">
                <a:solidFill>
                  <a:srgbClr val="00B050"/>
                </a:solidFill>
                <a:latin typeface="Arial" panose="020B0604020202020204"/>
              </a:rPr>
              <a:t>OKR´s</a:t>
            </a:r>
            <a:r>
              <a:rPr lang="pt-BR" sz="1600" dirty="0">
                <a:solidFill>
                  <a:srgbClr val="00B050"/>
                </a:solidFill>
                <a:latin typeface="Arial" panose="020B0604020202020204"/>
              </a:rPr>
              <a:t> 2024 (com relação ao </a:t>
            </a:r>
            <a:r>
              <a:rPr lang="pt-BR" sz="1600" dirty="0" err="1">
                <a:solidFill>
                  <a:srgbClr val="00B050"/>
                </a:solidFill>
                <a:latin typeface="Arial" panose="020B0604020202020204"/>
              </a:rPr>
              <a:t>dept</a:t>
            </a:r>
            <a:r>
              <a:rPr lang="pt-BR" sz="1600" dirty="0">
                <a:solidFill>
                  <a:srgbClr val="00B050"/>
                </a:solidFill>
                <a:latin typeface="Arial" panose="020B0604020202020204"/>
              </a:rPr>
              <a:t>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dirty="0">
              <a:solidFill>
                <a:srgbClr val="00B050"/>
              </a:solidFill>
              <a:latin typeface="Arial" panose="020B0604020202020204"/>
            </a:endParaRP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Atingimento da meta anual de faturamento com crescimento de 16% em relação a 2023.</a:t>
            </a:r>
            <a:endParaRPr kumimoji="0" lang="pt-BR" sz="16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861271826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26453" y="227686"/>
            <a:ext cx="1671282" cy="8854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CC97795E-7128-4B27-8770-B1A316B8141E}"/>
              </a:ext>
            </a:extLst>
          </p:cNvPr>
          <p:cNvSpPr txBox="1"/>
          <p:nvPr/>
        </p:nvSpPr>
        <p:spPr>
          <a:xfrm>
            <a:off x="39752" y="48376"/>
            <a:ext cx="11979969" cy="737124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Area Comercial Atacado-2024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Projeto CRM Atacado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Escopo: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Mapear clientes de Atacado, através do levantamento e da consolidação de dados, tais como: frequência de compra por coleção, crescimento anual e por coleção, percentual de compra por categoria de produto(roupa x biquini x cover </a:t>
            </a:r>
            <a:r>
              <a:rPr lang="pt-BR" sz="1400" dirty="0" err="1">
                <a:solidFill>
                  <a:prstClr val="white"/>
                </a:solidFill>
                <a:latin typeface="Arial" panose="020B0604020202020204"/>
              </a:rPr>
              <a:t>up</a:t>
            </a:r>
            <a:r>
              <a:rPr lang="pt-BR" sz="1400" dirty="0">
                <a:solidFill>
                  <a:prstClr val="white"/>
                </a:solidFill>
                <a:latin typeface="Arial" panose="020B0604020202020204"/>
              </a:rPr>
              <a:t>), compra de lisos x estampas e etc.</a:t>
            </a:r>
            <a:endParaRPr lang="pt-BR" sz="14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1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Objetivo(s):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lang="pt-BR" sz="1400" b="1" dirty="0"/>
              <a:t>Trabalhar os dados com os representantes no sentido de conhecer melhor os clientes e encontrar oportunidades de crescimento junto aos mesmos, como também orienta-los nas suas compras</a:t>
            </a:r>
          </a:p>
          <a:p>
            <a:endParaRPr lang="pt-BR" sz="1400" b="1" dirty="0"/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srgbClr val="00B050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Resultado(s) Esperados: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defTabSz="457200">
              <a:defRPr/>
            </a:pPr>
            <a:r>
              <a:rPr kumimoji="0" lang="pt-BR" sz="14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-</a:t>
            </a:r>
            <a:r>
              <a:rPr lang="pt-BR" sz="1400" b="1" dirty="0"/>
              <a:t>Tornar as apostas de compra mais assertivas, orientar e direcionar representantes e clientes nos seus pedidos, melhorar as métricas de avaliação para confecção de políticas comerciais mais eficazes, visando melhores resultados de venda.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07785507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aixaDeTexto 1">
            <a:extLst>
              <a:ext uri="{FF2B5EF4-FFF2-40B4-BE49-F238E27FC236}">
                <a16:creationId xmlns:a16="http://schemas.microsoft.com/office/drawing/2014/main" id="{FE759430-CD22-EB0D-C375-C622CD652567}"/>
              </a:ext>
            </a:extLst>
          </p:cNvPr>
          <p:cNvSpPr txBox="1"/>
          <p:nvPr/>
        </p:nvSpPr>
        <p:spPr>
          <a:xfrm>
            <a:off x="1077478" y="77857"/>
            <a:ext cx="10188277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Área Comercial Atacado –</a:t>
            </a:r>
            <a:r>
              <a:rPr kumimoji="0" lang="pt-BR" sz="1800" b="0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OKR´s</a:t>
            </a:r>
            <a:r>
              <a:rPr kumimoji="0" lang="pt-BR" sz="18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24 </a:t>
            </a:r>
          </a:p>
        </p:txBody>
      </p:sp>
      <p:sp>
        <p:nvSpPr>
          <p:cNvPr id="5" name="CaixaDeTexto 4">
            <a:extLst>
              <a:ext uri="{FF2B5EF4-FFF2-40B4-BE49-F238E27FC236}">
                <a16:creationId xmlns:a16="http://schemas.microsoft.com/office/drawing/2014/main" id="{F882BECD-7403-E132-6176-88B87912FBF8}"/>
              </a:ext>
            </a:extLst>
          </p:cNvPr>
          <p:cNvSpPr txBox="1"/>
          <p:nvPr/>
        </p:nvSpPr>
        <p:spPr>
          <a:xfrm>
            <a:off x="1086359" y="593649"/>
            <a:ext cx="10188282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OBJETIVO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quero alcançar ao longo do ano? )</a:t>
            </a: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7" name="CaixaDeTexto 6">
            <a:extLst>
              <a:ext uri="{FF2B5EF4-FFF2-40B4-BE49-F238E27FC236}">
                <a16:creationId xmlns:a16="http://schemas.microsoft.com/office/drawing/2014/main" id="{20C9660D-0630-9B86-818C-C89C27997EEA}"/>
              </a:ext>
            </a:extLst>
          </p:cNvPr>
          <p:cNvSpPr txBox="1"/>
          <p:nvPr/>
        </p:nvSpPr>
        <p:spPr>
          <a:xfrm>
            <a:off x="1116563" y="1908561"/>
            <a:ext cx="9577563" cy="29854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Resultados Chave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Como posso medir o progresso em direção ao meu objetivo?  Se oportuno, mencionar  KPI )</a:t>
            </a: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2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Atingimento da meta de cada coleção do Ano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Redução no % de cancelamento de pedido por inadimplência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Aumento no número de clientes ativos para cada coleção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Extensão dos mostruários nos showrooms para contemplar todos os atendimentos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dirty="0">
                <a:solidFill>
                  <a:prstClr val="white"/>
                </a:solidFill>
                <a:latin typeface="Arial" panose="020B0604020202020204"/>
              </a:rPr>
              <a:t>Possibilidade de repique e/ou possibilidade de remanejamento de grades em modelos que utilizem a mesma matéria prima</a:t>
            </a:r>
            <a:endParaRPr lang="pt-BR" sz="1800" dirty="0">
              <a:solidFill>
                <a:prstClr val="white"/>
              </a:solidFill>
              <a:latin typeface="Arial" panose="020B0604020202020204"/>
            </a:endParaRPr>
          </a:p>
          <a:p>
            <a:pPr marL="285750" lvl="0" indent="-285750" algn="just">
              <a:buFont typeface="Wingdings" panose="05000000000000000000" pitchFamily="2" charset="2"/>
              <a:buChar char="ü"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srgbClr val="00B050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kumimoji="0" lang="pt-BR" sz="1800" b="1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endParaRPr kumimoji="0" lang="pt-BR" sz="14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8" name="CaixaDeTexto 7">
            <a:extLst>
              <a:ext uri="{FF2B5EF4-FFF2-40B4-BE49-F238E27FC236}">
                <a16:creationId xmlns:a16="http://schemas.microsoft.com/office/drawing/2014/main" id="{2BB77BF0-E074-BBCE-AC19-7092F358DAF2}"/>
              </a:ext>
            </a:extLst>
          </p:cNvPr>
          <p:cNvSpPr txBox="1"/>
          <p:nvPr/>
        </p:nvSpPr>
        <p:spPr>
          <a:xfrm>
            <a:off x="1099675" y="1394105"/>
            <a:ext cx="10188278" cy="369332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800" dirty="0">
                <a:solidFill>
                  <a:prstClr val="white"/>
                </a:solidFill>
                <a:latin typeface="Arial" panose="020B0604020202020204"/>
              </a:rPr>
              <a:t>Atingimento da meta anual de faturamento com crescimento de 16% em relação a 2023.</a:t>
            </a: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sp>
        <p:nvSpPr>
          <p:cNvPr id="9" name="CaixaDeTexto 8">
            <a:extLst>
              <a:ext uri="{FF2B5EF4-FFF2-40B4-BE49-F238E27FC236}">
                <a16:creationId xmlns:a16="http://schemas.microsoft.com/office/drawing/2014/main" id="{D24C35D3-0B5A-358A-78E0-A2FDE52BBE4F}"/>
              </a:ext>
            </a:extLst>
          </p:cNvPr>
          <p:cNvSpPr txBox="1"/>
          <p:nvPr/>
        </p:nvSpPr>
        <p:spPr>
          <a:xfrm>
            <a:off x="1116563" y="4253246"/>
            <a:ext cx="9607767" cy="2985433"/>
          </a:xfrm>
          <a:prstGeom prst="rect">
            <a:avLst/>
          </a:prstGeom>
          <a:noFill/>
          <a:ln>
            <a:solidFill>
              <a:srgbClr val="92D050"/>
            </a:solidFill>
          </a:ln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Iniciativas 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( O que vamos fazer para atingirmos o objetivo? ( Projetos, tarefas, </a:t>
            </a:r>
            <a:r>
              <a:rPr kumimoji="0" lang="pt-BR" sz="1200" b="1" i="0" u="none" strike="noStrike" kern="1200" cap="none" spc="0" normalizeH="0" baseline="0" noProof="0" dirty="0" err="1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etc</a:t>
            </a:r>
            <a:r>
              <a:rPr kumimoji="0" lang="pt-BR" sz="12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Arial" panose="020B0604020202020204"/>
                <a:ea typeface="+mn-ea"/>
                <a:cs typeface="+mn-cs"/>
              </a:rPr>
              <a:t> )</a:t>
            </a:r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Concluir o projeto de CRM para mapear clientes, </a:t>
            </a:r>
            <a:r>
              <a:rPr lang="pt-BR" sz="1600" dirty="0"/>
              <a:t>tornando as apostas de compra mais assertivas, melhorando as métricas de avaliação na confecção de políticas comerciais mais eficazes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lang="pt-BR" sz="1600" dirty="0"/>
              <a:t>Fortalecer nossa relação com maiores clientes através da diferenciação de políticas comerciais, ações de MKT e visitas às lojas e showrooms dos representantes.</a:t>
            </a:r>
          </a:p>
          <a:p>
            <a:pPr marL="285750" indent="-285750" defTabSz="457200">
              <a:buFont typeface="Wingdings" panose="05000000000000000000" pitchFamily="2" charset="2"/>
              <a:buChar char="ü"/>
              <a:defRPr/>
            </a:pP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Continuar atuando junto ao </a:t>
            </a:r>
            <a:r>
              <a:rPr lang="pt-BR" sz="1600" dirty="0" err="1">
                <a:solidFill>
                  <a:prstClr val="white"/>
                </a:solidFill>
                <a:latin typeface="Arial" panose="020B0604020202020204"/>
              </a:rPr>
              <a:t>depto</a:t>
            </a:r>
            <a:r>
              <a:rPr lang="pt-BR" sz="1600" dirty="0">
                <a:solidFill>
                  <a:prstClr val="white"/>
                </a:solidFill>
                <a:latin typeface="Arial" panose="020B0604020202020204"/>
              </a:rPr>
              <a:t> financeiro no acompanhamento e controle de venda para clientes inadimplentes;</a:t>
            </a:r>
          </a:p>
          <a:p>
            <a:pPr marL="285750" marR="0" lvl="0" indent="-28575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endParaRPr lang="pt-BR" sz="1600" dirty="0"/>
          </a:p>
          <a:p>
            <a:pPr marR="0" lvl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tabLst/>
              <a:defRPr/>
            </a:pPr>
            <a:endParaRPr lang="pt-BR" sz="1600" dirty="0">
              <a:solidFill>
                <a:prstClr val="white"/>
              </a:solidFill>
              <a:latin typeface="Arial" panose="020B0604020202020204"/>
            </a:endParaRPr>
          </a:p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Arial" panose="020B0604020202020204"/>
              <a:ea typeface="+mn-ea"/>
              <a:cs typeface="+mn-cs"/>
            </a:endParaRPr>
          </a:p>
        </p:txBody>
      </p:sp>
      <p:pic>
        <p:nvPicPr>
          <p:cNvPr id="4" name="Imagem 3">
            <a:extLst>
              <a:ext uri="{FF2B5EF4-FFF2-40B4-BE49-F238E27FC236}">
                <a16:creationId xmlns:a16="http://schemas.microsoft.com/office/drawing/2014/main" id="{D70C229A-C3FA-0D45-C534-FF5AE570EA13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379805" y="46608"/>
            <a:ext cx="755970" cy="49991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00505167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>
            <a:extLst>
              <a:ext uri="{FF2B5EF4-FFF2-40B4-BE49-F238E27FC236}">
                <a16:creationId xmlns:a16="http://schemas.microsoft.com/office/drawing/2014/main" id="{ADBF305F-6E6E-44B9-B24F-8BD7E5D974B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022521" y="134922"/>
            <a:ext cx="1060741" cy="56201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CaixaDeTexto 2">
            <a:extLst>
              <a:ext uri="{FF2B5EF4-FFF2-40B4-BE49-F238E27FC236}">
                <a16:creationId xmlns:a16="http://schemas.microsoft.com/office/drawing/2014/main" id="{32B354F9-9DD0-4910-9EDE-1EE9F871DCD8}"/>
              </a:ext>
            </a:extLst>
          </p:cNvPr>
          <p:cNvSpPr txBox="1"/>
          <p:nvPr/>
        </p:nvSpPr>
        <p:spPr>
          <a:xfrm>
            <a:off x="689110" y="318057"/>
            <a:ext cx="838862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Cronograma Projeto CRM Atacado</a:t>
            </a:r>
          </a:p>
        </p:txBody>
      </p:sp>
      <p:pic>
        <p:nvPicPr>
          <p:cNvPr id="4" name="Imagem 3" descr="objective130">
            <a:extLst>
              <a:ext uri="{FF2B5EF4-FFF2-40B4-BE49-F238E27FC236}">
                <a16:creationId xmlns:a16="http://schemas.microsoft.com/office/drawing/2014/main" id="{9F7133D1-AFBE-47FA-AE95-76C8A1702CCD}"/>
              </a:ext>
            </a:extLst>
          </p:cNvPr>
          <p:cNvPicPr/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237" y="164146"/>
            <a:ext cx="605873" cy="562014"/>
          </a:xfrm>
          <a:prstGeom prst="rect">
            <a:avLst/>
          </a:prstGeom>
          <a:noFill/>
          <a:ln>
            <a:noFill/>
          </a:ln>
        </p:spPr>
      </p:pic>
      <p:sp>
        <p:nvSpPr>
          <p:cNvPr id="15" name="CaixaDeTexto 14">
            <a:extLst>
              <a:ext uri="{FF2B5EF4-FFF2-40B4-BE49-F238E27FC236}">
                <a16:creationId xmlns:a16="http://schemas.microsoft.com/office/drawing/2014/main" id="{25A1AFD3-E653-4DD9-90D3-89C56EC30C91}"/>
              </a:ext>
            </a:extLst>
          </p:cNvPr>
          <p:cNvSpPr txBox="1"/>
          <p:nvPr/>
        </p:nvSpPr>
        <p:spPr>
          <a:xfrm>
            <a:off x="1378997" y="1185172"/>
            <a:ext cx="257092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800" b="1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PRAZOS</a:t>
            </a:r>
          </a:p>
        </p:txBody>
      </p:sp>
      <p:graphicFrame>
        <p:nvGraphicFramePr>
          <p:cNvPr id="16" name="Tabela 15">
            <a:extLst>
              <a:ext uri="{FF2B5EF4-FFF2-40B4-BE49-F238E27FC236}">
                <a16:creationId xmlns:a16="http://schemas.microsoft.com/office/drawing/2014/main" id="{398607DC-DA52-44A7-8AB8-B7380ADB3CE0}"/>
              </a:ext>
            </a:extLst>
          </p:cNvPr>
          <p:cNvGraphicFramePr>
            <a:graphicFrameLocks noGrp="1"/>
          </p:cNvGraphicFramePr>
          <p:nvPr/>
        </p:nvGraphicFramePr>
        <p:xfrm>
          <a:off x="2438399" y="850802"/>
          <a:ext cx="8987161" cy="365760"/>
        </p:xfrm>
        <a:graphic>
          <a:graphicData uri="http://schemas.openxmlformats.org/drawingml/2006/table">
            <a:tbl>
              <a:tblPr/>
              <a:tblGrid>
                <a:gridCol w="8987161">
                  <a:extLst>
                    <a:ext uri="{9D8B030D-6E8A-4147-A177-3AD203B41FA5}">
                      <a16:colId xmlns:a16="http://schemas.microsoft.com/office/drawing/2014/main" val="2787837122"/>
                    </a:ext>
                  </a:extLst>
                </a:gridCol>
              </a:tblGrid>
              <a:tr h="274623">
                <a:tc>
                  <a:txBody>
                    <a:bodyPr/>
                    <a:lstStyle/>
                    <a:p>
                      <a:pPr algn="ctr"/>
                      <a:r>
                        <a:rPr lang="pt-BR" b="1" dirty="0"/>
                        <a:t>2024</a:t>
                      </a:r>
                    </a:p>
                  </a:txBody>
                  <a:tcPr>
                    <a:lnL w="12700" cmpd="sng">
                      <a:solidFill>
                        <a:schemeClr val="tx1"/>
                      </a:solidFill>
                      <a:prstDash val="solid"/>
                    </a:lnL>
                    <a:lnR w="12700" cmpd="sng">
                      <a:solidFill>
                        <a:schemeClr val="tx1"/>
                      </a:solidFill>
                      <a:prstDash val="solid"/>
                    </a:lnR>
                    <a:lnT w="12700" cmpd="sng">
                      <a:solidFill>
                        <a:schemeClr val="tx1"/>
                      </a:solidFill>
                      <a:prstDash val="solid"/>
                    </a:lnT>
                    <a:lnB w="12700" cmpd="sng">
                      <a:solidFill>
                        <a:schemeClr val="tx1"/>
                      </a:solidFill>
                      <a:prstDash val="soli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543004071"/>
                  </a:ext>
                </a:extLst>
              </a:tr>
            </a:tbl>
          </a:graphicData>
        </a:graphic>
      </p:graphicFrame>
      <p:sp>
        <p:nvSpPr>
          <p:cNvPr id="17" name="Retângulo 16">
            <a:extLst>
              <a:ext uri="{FF2B5EF4-FFF2-40B4-BE49-F238E27FC236}">
                <a16:creationId xmlns:a16="http://schemas.microsoft.com/office/drawing/2014/main" id="{D5165AD4-5EAC-47F0-B65D-650581AC88BF}"/>
              </a:ext>
            </a:extLst>
          </p:cNvPr>
          <p:cNvSpPr/>
          <p:nvPr/>
        </p:nvSpPr>
        <p:spPr>
          <a:xfrm>
            <a:off x="689110" y="6503539"/>
            <a:ext cx="225284" cy="212035"/>
          </a:xfrm>
          <a:prstGeom prst="rect">
            <a:avLst/>
          </a:prstGeom>
          <a:solidFill>
            <a:srgbClr val="92D05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 dirty="0">
              <a:ln>
                <a:noFill/>
              </a:ln>
              <a:solidFill>
                <a:prstClr val="white"/>
              </a:solidFill>
              <a:effectLst/>
              <a:highlight>
                <a:srgbClr val="FFFF00"/>
              </a:highlight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8" name="Retângulo 17">
            <a:extLst>
              <a:ext uri="{FF2B5EF4-FFF2-40B4-BE49-F238E27FC236}">
                <a16:creationId xmlns:a16="http://schemas.microsoft.com/office/drawing/2014/main" id="{E1103C7E-1C42-4FAA-B100-78FAF4FC3A20}"/>
              </a:ext>
            </a:extLst>
          </p:cNvPr>
          <p:cNvSpPr/>
          <p:nvPr/>
        </p:nvSpPr>
        <p:spPr>
          <a:xfrm>
            <a:off x="3048000" y="6513513"/>
            <a:ext cx="225284" cy="212035"/>
          </a:xfrm>
          <a:prstGeom prst="rect">
            <a:avLst/>
          </a:prstGeom>
          <a:solidFill>
            <a:srgbClr val="00B0F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pt-BR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entury Gothic" panose="020B0502020202020204"/>
              <a:ea typeface="+mn-ea"/>
              <a:cs typeface="+mn-cs"/>
            </a:endParaRPr>
          </a:p>
        </p:txBody>
      </p:sp>
      <p:sp>
        <p:nvSpPr>
          <p:cNvPr id="19" name="CaixaDeTexto 18">
            <a:extLst>
              <a:ext uri="{FF2B5EF4-FFF2-40B4-BE49-F238E27FC236}">
                <a16:creationId xmlns:a16="http://schemas.microsoft.com/office/drawing/2014/main" id="{6D156427-0662-4925-9F41-26A00193BA6E}"/>
              </a:ext>
            </a:extLst>
          </p:cNvPr>
          <p:cNvSpPr txBox="1"/>
          <p:nvPr/>
        </p:nvSpPr>
        <p:spPr>
          <a:xfrm>
            <a:off x="914394" y="6477472"/>
            <a:ext cx="10363205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realizadas</a:t>
            </a:r>
          </a:p>
        </p:txBody>
      </p:sp>
      <p:sp>
        <p:nvSpPr>
          <p:cNvPr id="20" name="CaixaDeTexto 19">
            <a:extLst>
              <a:ext uri="{FF2B5EF4-FFF2-40B4-BE49-F238E27FC236}">
                <a16:creationId xmlns:a16="http://schemas.microsoft.com/office/drawing/2014/main" id="{4D4A02C3-31F3-4A77-BA43-0AFEECEBDB7D}"/>
              </a:ext>
            </a:extLst>
          </p:cNvPr>
          <p:cNvSpPr txBox="1"/>
          <p:nvPr/>
        </p:nvSpPr>
        <p:spPr>
          <a:xfrm>
            <a:off x="3419061" y="6490288"/>
            <a:ext cx="3578087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pt-BR" sz="1200" b="0" i="0" u="none" strike="noStrike" kern="1200" cap="none" spc="0" normalizeH="0" baseline="0" noProof="0" dirty="0">
                <a:ln>
                  <a:noFill/>
                </a:ln>
                <a:solidFill>
                  <a:prstClr val="white"/>
                </a:solidFill>
                <a:effectLst/>
                <a:uLnTx/>
                <a:uFillTx/>
                <a:latin typeface="Century Gothic" panose="020B0502020202020204"/>
                <a:ea typeface="+mn-ea"/>
                <a:cs typeface="+mn-cs"/>
              </a:rPr>
              <a:t>Tarefas a realizar</a:t>
            </a:r>
          </a:p>
        </p:txBody>
      </p:sp>
      <p:pic>
        <p:nvPicPr>
          <p:cNvPr id="6" name="Imagem 5">
            <a:extLst>
              <a:ext uri="{FF2B5EF4-FFF2-40B4-BE49-F238E27FC236}">
                <a16:creationId xmlns:a16="http://schemas.microsoft.com/office/drawing/2014/main" id="{45DAD868-463B-4E74-1C76-A7DD4D388217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66440" y="832609"/>
            <a:ext cx="10767143" cy="544509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694198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_rels/theme2.xml.rels><?xml version="1.0" encoding="UTF-8" standalone="yes"?>
<Relationships xmlns="http://schemas.openxmlformats.org/package/2006/relationships"><Relationship Id="rId1" Type="http://schemas.openxmlformats.org/officeDocument/2006/relationships/image" Target="../media/image4.jpeg"/></Relationships>
</file>

<file path=ppt/theme/theme1.xml><?xml version="1.0" encoding="utf-8"?>
<a:theme xmlns:a="http://schemas.openxmlformats.org/drawingml/2006/main" name="Madison">
  <a:themeElements>
    <a:clrScheme name="Madison">
      <a:dk1>
        <a:sysClr val="windowText" lastClr="000000"/>
      </a:dk1>
      <a:lt1>
        <a:sysClr val="window" lastClr="FFFFFF"/>
      </a:lt1>
      <a:dk2>
        <a:srgbClr val="1F2D29"/>
      </a:dk2>
      <a:lt2>
        <a:srgbClr val="C5FAEB"/>
      </a:lt2>
      <a:accent1>
        <a:srgbClr val="A1D68B"/>
      </a:accent1>
      <a:accent2>
        <a:srgbClr val="5EC795"/>
      </a:accent2>
      <a:accent3>
        <a:srgbClr val="4DADCF"/>
      </a:accent3>
      <a:accent4>
        <a:srgbClr val="CDB756"/>
      </a:accent4>
      <a:accent5>
        <a:srgbClr val="E29C36"/>
      </a:accent5>
      <a:accent6>
        <a:srgbClr val="8EC0C1"/>
      </a:accent6>
      <a:hlink>
        <a:srgbClr val="6D9D9B"/>
      </a:hlink>
      <a:folHlink>
        <a:srgbClr val="6D8583"/>
      </a:folHlink>
    </a:clrScheme>
    <a:fontScheme name="Madison">
      <a:maj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Arial" panose="020B060402020202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Madison">
      <a:fillStyleLst>
        <a:solidFill>
          <a:schemeClr val="phClr"/>
        </a:solidFill>
        <a:gradFill rotWithShape="1">
          <a:gsLst>
            <a:gs pos="0">
              <a:schemeClr val="phClr">
                <a:tint val="48000"/>
                <a:alpha val="88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4000"/>
                <a:satMod val="130000"/>
                <a:lumMod val="92000"/>
              </a:schemeClr>
            </a:gs>
            <a:gs pos="100000">
              <a:schemeClr val="phClr">
                <a:shade val="76000"/>
                <a:satMod val="130000"/>
                <a:lumMod val="88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solidFill>
          <a:schemeClr val="phClr"/>
        </a:solidFill>
        <a:blipFill rotWithShape="1">
          <a:blip xmlns:r="http://schemas.openxmlformats.org/officeDocument/2006/relationships" r:embed="rId1"/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adison" id="{025CB5FB-2DD3-45EE-B6F0-CC461540EB19}" vid="{6AC10936-2DFC-4054-9ADF-B5E2C5F86190}"/>
    </a:ext>
  </a:extLst>
</a:theme>
</file>

<file path=ppt/theme/theme2.xml><?xml version="1.0" encoding="utf-8"?>
<a:theme xmlns:a="http://schemas.openxmlformats.org/drawingml/2006/main" name="Malha">
  <a:themeElements>
    <a:clrScheme name="Mesh">
      <a:dk1>
        <a:sysClr val="windowText" lastClr="000000"/>
      </a:dk1>
      <a:lt1>
        <a:sysClr val="window" lastClr="FFFFFF"/>
      </a:lt1>
      <a:dk2>
        <a:srgbClr val="363D46"/>
      </a:dk2>
      <a:lt2>
        <a:srgbClr val="EBEBEB"/>
      </a:lt2>
      <a:accent1>
        <a:srgbClr val="6F6F6F"/>
      </a:accent1>
      <a:accent2>
        <a:srgbClr val="BFBFA5"/>
      </a:accent2>
      <a:accent3>
        <a:srgbClr val="DCD084"/>
      </a:accent3>
      <a:accent4>
        <a:srgbClr val="E7BF5F"/>
      </a:accent4>
      <a:accent5>
        <a:srgbClr val="E9A039"/>
      </a:accent5>
      <a:accent6>
        <a:srgbClr val="CF7133"/>
      </a:accent6>
      <a:hlink>
        <a:srgbClr val="F28943"/>
      </a:hlink>
      <a:folHlink>
        <a:srgbClr val="F1B76C"/>
      </a:folHlink>
    </a:clrScheme>
    <a:fontScheme name="Mesh">
      <a:maj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entury Gothic" panose="020B0502020202020204"/>
        <a:ea typeface=""/>
        <a:cs typeface=""/>
        <a:font script="Jpan" typeface="ＭＳ ゴシック"/>
        <a:font script="Hang" typeface="맑은 고딕"/>
        <a:font script="Hans" typeface="宋体"/>
        <a:font script="Hant" typeface="新細明體"/>
        <a:font script="Arab" typeface="Tahoma"/>
        <a:font script="Hebr" typeface="Gisha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  <a:font script="Geor" typeface="Sylfaen"/>
      </a:minorFont>
    </a:fontScheme>
    <a:fmtScheme name="Mesh">
      <a:fillStyleLst>
        <a:solidFill>
          <a:schemeClr val="phClr"/>
        </a:solidFill>
        <a:gradFill rotWithShape="1">
          <a:gsLst>
            <a:gs pos="0">
              <a:schemeClr val="phClr">
                <a:tint val="60000"/>
                <a:lumMod val="110000"/>
              </a:schemeClr>
            </a:gs>
            <a:gs pos="100000">
              <a:schemeClr val="phClr">
                <a:tint val="82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lumMod val="104000"/>
              </a:schemeClr>
            </a:gs>
            <a:gs pos="100000">
              <a:schemeClr val="phClr">
                <a:shade val="84000"/>
                <a:lumMod val="84000"/>
              </a:schemeClr>
            </a:gs>
          </a:gsLst>
          <a:lin ang="5400000" scaled="0"/>
        </a:gradFill>
      </a:fillStyleLst>
      <a:lnStyleLst>
        <a:ln w="9525" cap="rnd" cmpd="sng" algn="ctr">
          <a:solidFill>
            <a:schemeClr val="phClr"/>
          </a:solidFill>
          <a:prstDash val="solid"/>
        </a:ln>
        <a:ln w="19050" cap="rnd" cmpd="sng" algn="ctr">
          <a:solidFill>
            <a:schemeClr val="phClr"/>
          </a:solidFill>
          <a:prstDash val="solid"/>
        </a:ln>
        <a:ln w="25400" cap="rnd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innerShdw blurRad="50800" dist="25400" dir="13500000">
              <a:srgbClr val="000000">
                <a:alpha val="55000"/>
              </a:srgbClr>
            </a:innerShdw>
          </a:effectLst>
        </a:effectStyle>
        <a:effectStyle>
          <a:effectLst>
            <a:outerShdw blurRad="50800" dist="38100" dir="5400000" rotWithShape="0">
              <a:srgbClr val="000000">
                <a:alpha val="60000"/>
              </a:srgbClr>
            </a:outerShdw>
          </a:effectLst>
          <a:scene3d>
            <a:camera prst="orthographicFront">
              <a:rot lat="0" lon="0" rev="0"/>
            </a:camera>
            <a:lightRig rig="threePt" dir="tl"/>
          </a:scene3d>
          <a:sp3d>
            <a:bevelT w="25400" h="25400" prst="slope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0000"/>
                <a:lumMod val="110000"/>
              </a:schemeClr>
            </a:gs>
            <a:gs pos="100000">
              <a:schemeClr val="phClr">
                <a:shade val="64000"/>
                <a:lumMod val="98000"/>
              </a:schemeClr>
            </a:gs>
          </a:gsLst>
          <a:lin ang="5400000" scaled="0"/>
        </a:gradFill>
        <a:blipFill rotWithShape="1">
          <a:blip xmlns:r="http://schemas.openxmlformats.org/officeDocument/2006/relationships" r:embed="rId1">
            <a:duotone>
              <a:schemeClr val="phClr">
                <a:shade val="28000"/>
                <a:satMod val="94000"/>
                <a:lumMod val="20000"/>
              </a:schemeClr>
              <a:schemeClr val="phClr">
                <a:tint val="94000"/>
                <a:shade val="84000"/>
                <a:satMod val="148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Mesh" id="{789EC3FE-34FD-429C-9918-760025E6C145}" vid="{B8BE45C0-8141-4D58-8C71-A009BC26FBBB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583</TotalTime>
  <Words>1049</Words>
  <Application>Microsoft Office PowerPoint</Application>
  <PresentationFormat>Widescreen</PresentationFormat>
  <Paragraphs>143</Paragraphs>
  <Slides>9</Slides>
  <Notes>0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2</vt:i4>
      </vt:variant>
      <vt:variant>
        <vt:lpstr>Títulos de slides</vt:lpstr>
      </vt:variant>
      <vt:variant>
        <vt:i4>9</vt:i4>
      </vt:variant>
    </vt:vector>
  </HeadingPairs>
  <TitlesOfParts>
    <vt:vector size="16" baseType="lpstr">
      <vt:lpstr>Arial</vt:lpstr>
      <vt:lpstr>Century Gothic</vt:lpstr>
      <vt:lpstr>MS Shell Dlg 2</vt:lpstr>
      <vt:lpstr>Wingdings</vt:lpstr>
      <vt:lpstr>Wingdings 3</vt:lpstr>
      <vt:lpstr>Madison</vt:lpstr>
      <vt:lpstr>Malha</vt:lpstr>
      <vt:lpstr>ÁREA COMERCIAL ATACADO 2024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  <vt:lpstr>Apresentação do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ÁREA RECURSOS HUMANOS</dc:title>
  <dc:creator>Francini Ferreira</dc:creator>
  <cp:lastModifiedBy>Aline Gomes</cp:lastModifiedBy>
  <cp:revision>20</cp:revision>
  <dcterms:created xsi:type="dcterms:W3CDTF">2023-12-28T17:16:29Z</dcterms:created>
  <dcterms:modified xsi:type="dcterms:W3CDTF">2024-07-24T12:44:34Z</dcterms:modified>
</cp:coreProperties>
</file>